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1D12D7-AC77-CE43-B96F-D04B8EA47152}"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947457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1D12D7-AC77-CE43-B96F-D04B8EA47152}"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876068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1D12D7-AC77-CE43-B96F-D04B8EA47152}"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93137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1D12D7-AC77-CE43-B96F-D04B8EA47152}"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1958834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1D12D7-AC77-CE43-B96F-D04B8EA47152}"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10444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1D12D7-AC77-CE43-B96F-D04B8EA47152}"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20257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1D12D7-AC77-CE43-B96F-D04B8EA47152}"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83509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1D12D7-AC77-CE43-B96F-D04B8EA47152}"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1696957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D12D7-AC77-CE43-B96F-D04B8EA47152}"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29848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1D12D7-AC77-CE43-B96F-D04B8EA47152}"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130514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1D12D7-AC77-CE43-B96F-D04B8EA47152}"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55219-4804-1449-99B2-10C3B40AE608}" type="slidenum">
              <a:rPr lang="en-US" smtClean="0"/>
              <a:t>‹#›</a:t>
            </a:fld>
            <a:endParaRPr lang="en-US"/>
          </a:p>
        </p:txBody>
      </p:sp>
    </p:spTree>
    <p:extLst>
      <p:ext uri="{BB962C8B-B14F-4D97-AF65-F5344CB8AC3E}">
        <p14:creationId xmlns:p14="http://schemas.microsoft.com/office/powerpoint/2010/main" val="11281614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D12D7-AC77-CE43-B96F-D04B8EA47152}"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55219-4804-1449-99B2-10C3B40AE608}" type="slidenum">
              <a:rPr lang="en-US" smtClean="0"/>
              <a:t>‹#›</a:t>
            </a:fld>
            <a:endParaRPr lang="en-US"/>
          </a:p>
        </p:txBody>
      </p:sp>
    </p:spTree>
    <p:extLst>
      <p:ext uri="{BB962C8B-B14F-4D97-AF65-F5344CB8AC3E}">
        <p14:creationId xmlns:p14="http://schemas.microsoft.com/office/powerpoint/2010/main" val="21394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 Security Fundamentals</a:t>
            </a:r>
            <a:endParaRPr lang="en-US" dirty="0"/>
          </a:p>
        </p:txBody>
      </p:sp>
      <p:sp>
        <p:nvSpPr>
          <p:cNvPr id="3" name="Subtitle 2"/>
          <p:cNvSpPr>
            <a:spLocks noGrp="1"/>
          </p:cNvSpPr>
          <p:nvPr>
            <p:ph type="subTitle" idx="1"/>
          </p:nvPr>
        </p:nvSpPr>
        <p:spPr/>
        <p:txBody>
          <a:bodyPr>
            <a:normAutofit lnSpcReduction="10000"/>
          </a:bodyPr>
          <a:lstStyle/>
          <a:p>
            <a:r>
              <a:rPr lang="en-US" b="1" dirty="0" smtClean="0"/>
              <a:t>Danish Khan</a:t>
            </a:r>
          </a:p>
          <a:p>
            <a:r>
              <a:rPr lang="en-US" dirty="0" smtClean="0"/>
              <a:t>Professor</a:t>
            </a:r>
          </a:p>
          <a:p>
            <a:r>
              <a:rPr lang="en-US" dirty="0" smtClean="0"/>
              <a:t>School of Computer Technology</a:t>
            </a:r>
          </a:p>
          <a:p>
            <a:r>
              <a:rPr lang="en-US" dirty="0" smtClean="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16215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p:txBody>
          <a:bodyPr>
            <a:normAutofit lnSpcReduction="10000"/>
          </a:bodyPr>
          <a:lstStyle/>
          <a:p>
            <a:r>
              <a:rPr lang="en-US" dirty="0" smtClean="0"/>
              <a:t>Internet content filters - </a:t>
            </a:r>
            <a:r>
              <a:rPr lang="en-US" dirty="0"/>
              <a:t>monitor Internet traffic and block access to preselected websites and files</a:t>
            </a:r>
            <a:r>
              <a:rPr lang="en-US" dirty="0" smtClean="0"/>
              <a:t>.</a:t>
            </a:r>
          </a:p>
          <a:p>
            <a:r>
              <a:rPr lang="en-US" dirty="0" smtClean="0"/>
              <a:t>Web security gateway - </a:t>
            </a:r>
            <a:r>
              <a:rPr lang="en-US" dirty="0"/>
              <a:t>can block malicious content in real time as it appears (without first knowing the URL of a dangerous site</a:t>
            </a:r>
            <a:r>
              <a:rPr lang="en-US" dirty="0" smtClean="0"/>
              <a:t>). </a:t>
            </a:r>
            <a:r>
              <a:rPr lang="en-US" dirty="0"/>
              <a:t>a web security gateway can block the following web-based traffic</a:t>
            </a:r>
            <a:r>
              <a:rPr lang="en-US" dirty="0" smtClean="0"/>
              <a:t>:</a:t>
            </a:r>
          </a:p>
          <a:p>
            <a:pPr lvl="1"/>
            <a:r>
              <a:rPr lang="en-US" dirty="0"/>
              <a:t>Adware and </a:t>
            </a:r>
            <a:r>
              <a:rPr lang="en-US" dirty="0" smtClean="0"/>
              <a:t>spyware</a:t>
            </a:r>
          </a:p>
          <a:p>
            <a:pPr lvl="1"/>
            <a:r>
              <a:rPr lang="en-US" dirty="0" smtClean="0"/>
              <a:t>Cookies</a:t>
            </a:r>
            <a:endParaRPr lang="en-US" dirty="0"/>
          </a:p>
          <a:p>
            <a:pPr lvl="1"/>
            <a:r>
              <a:rPr lang="en-US" dirty="0" smtClean="0"/>
              <a:t>Instant messengers</a:t>
            </a:r>
          </a:p>
          <a:p>
            <a:pPr lvl="1"/>
            <a:r>
              <a:rPr lang="en-US" dirty="0" smtClean="0"/>
              <a:t>P2P </a:t>
            </a:r>
            <a:r>
              <a:rPr lang="en-US" dirty="0"/>
              <a:t>(peer-to-peer) file </a:t>
            </a:r>
            <a:r>
              <a:rPr lang="en-US" dirty="0" smtClean="0"/>
              <a:t>sharing</a:t>
            </a:r>
          </a:p>
          <a:p>
            <a:pPr lvl="1"/>
            <a:r>
              <a:rPr lang="en-US" dirty="0" smtClean="0"/>
              <a:t>Script exploits</a:t>
            </a:r>
          </a:p>
          <a:p>
            <a:pPr lvl="1"/>
            <a:r>
              <a:rPr lang="en-US" dirty="0" smtClean="0"/>
              <a:t>TCP/IP </a:t>
            </a:r>
            <a:r>
              <a:rPr lang="en-US" dirty="0"/>
              <a:t>malicious code attacks</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19414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p:txBody>
          <a:bodyPr>
            <a:normAutofit fontScale="92500" lnSpcReduction="10000"/>
          </a:bodyPr>
          <a:lstStyle/>
          <a:p>
            <a:r>
              <a:rPr lang="en-US" dirty="0" smtClean="0"/>
              <a:t>Intrusion detection and prevention (IDS) - </a:t>
            </a:r>
            <a:r>
              <a:rPr lang="en-US" dirty="0"/>
              <a:t>a device that can detect an attack as it </a:t>
            </a:r>
            <a:r>
              <a:rPr lang="en-US" dirty="0" smtClean="0"/>
              <a:t>occurs. An </a:t>
            </a:r>
            <a:r>
              <a:rPr lang="en-US" dirty="0"/>
              <a:t>extension of IDS is an intrusion prevention system (IPS</a:t>
            </a:r>
            <a:r>
              <a:rPr lang="en-US" dirty="0" smtClean="0"/>
              <a:t>).</a:t>
            </a:r>
          </a:p>
          <a:p>
            <a:r>
              <a:rPr lang="en-US" dirty="0" smtClean="0"/>
              <a:t>Anomaly-based monitoring – A reference set of data is compared with operation data and if there is a significant deviation, an alarm is raised.</a:t>
            </a:r>
          </a:p>
          <a:p>
            <a:r>
              <a:rPr lang="en-US" dirty="0" smtClean="0"/>
              <a:t>Signature-based monitoring – Examine network traffic, activity, transactions or behavior and look for well-known patterns. It compares activities against a pre-defined signature.</a:t>
            </a:r>
          </a:p>
          <a:p>
            <a:r>
              <a:rPr lang="en-US" dirty="0" smtClean="0"/>
              <a:t>Behavior-based monitoring – analyzes the behavior of processes and programs on a system and alerts the user if it detects any abnormal actions.</a:t>
            </a:r>
          </a:p>
        </p:txBody>
      </p:sp>
      <p:sp>
        <p:nvSpPr>
          <p:cNvPr id="4" name="Slide Number Placeholder 3"/>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89444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p:txBody>
          <a:bodyPr>
            <a:normAutofit fontScale="92500"/>
          </a:bodyPr>
          <a:lstStyle/>
          <a:p>
            <a:r>
              <a:rPr lang="en-US" dirty="0" smtClean="0"/>
              <a:t>Types of IDS</a:t>
            </a:r>
          </a:p>
          <a:p>
            <a:pPr lvl="1"/>
            <a:r>
              <a:rPr lang="en-US" b="1" dirty="0"/>
              <a:t>H</a:t>
            </a:r>
            <a:r>
              <a:rPr lang="en-US" b="1" dirty="0" smtClean="0"/>
              <a:t>ost-based </a:t>
            </a:r>
            <a:r>
              <a:rPr lang="en-US" b="1" dirty="0"/>
              <a:t>intrusion detection system (HIDS</a:t>
            </a:r>
            <a:r>
              <a:rPr lang="en-US" b="1" dirty="0" smtClean="0"/>
              <a:t>) </a:t>
            </a:r>
            <a:r>
              <a:rPr lang="en-US" dirty="0" smtClean="0"/>
              <a:t>- </a:t>
            </a:r>
            <a:r>
              <a:rPr lang="en-US" dirty="0"/>
              <a:t>is a software-based application that runs on a local host computer that can detect an attack as it occurs. A HIDS is installed on each system, such as a server or desktop, that needs to be protected</a:t>
            </a:r>
            <a:r>
              <a:rPr lang="en-US" dirty="0" smtClean="0"/>
              <a:t>.</a:t>
            </a:r>
          </a:p>
          <a:p>
            <a:pPr lvl="1"/>
            <a:r>
              <a:rPr lang="en-US" dirty="0" smtClean="0"/>
              <a:t>Disadvantages - it </a:t>
            </a:r>
            <a:r>
              <a:rPr lang="en-US" dirty="0"/>
              <a:t>cannot monitor any network traffic that does not reach the local </a:t>
            </a:r>
            <a:r>
              <a:rPr lang="en-US" dirty="0" smtClean="0"/>
              <a:t>system, all </a:t>
            </a:r>
            <a:r>
              <a:rPr lang="en-US" dirty="0"/>
              <a:t>log data is stored </a:t>
            </a:r>
            <a:r>
              <a:rPr lang="en-US" dirty="0" smtClean="0"/>
              <a:t>locally, it </a:t>
            </a:r>
            <a:r>
              <a:rPr lang="en-US" dirty="0"/>
              <a:t>tends to be resource-intensive and can slow down the system</a:t>
            </a:r>
            <a:r>
              <a:rPr lang="en-US" dirty="0" smtClean="0"/>
              <a:t>.</a:t>
            </a:r>
          </a:p>
          <a:p>
            <a:pPr lvl="1"/>
            <a:r>
              <a:rPr lang="en-US" b="1" dirty="0"/>
              <a:t>N</a:t>
            </a:r>
            <a:r>
              <a:rPr lang="en-US" b="1" dirty="0" smtClean="0"/>
              <a:t>etwork </a:t>
            </a:r>
            <a:r>
              <a:rPr lang="en-US" b="1" dirty="0"/>
              <a:t>intrusion detection system (NIDS)</a:t>
            </a:r>
            <a:r>
              <a:rPr lang="en-US" dirty="0"/>
              <a:t> watches for attacks on the network</a:t>
            </a:r>
            <a:r>
              <a:rPr lang="en-US" dirty="0" smtClean="0"/>
              <a:t>.</a:t>
            </a:r>
          </a:p>
          <a:p>
            <a:pPr lvl="1"/>
            <a:r>
              <a:rPr lang="en-US" b="1" dirty="0"/>
              <a:t>A</a:t>
            </a:r>
            <a:r>
              <a:rPr lang="en-US" b="1" dirty="0" smtClean="0"/>
              <a:t>pplication-aware </a:t>
            </a:r>
            <a:r>
              <a:rPr lang="en-US" b="1" dirty="0"/>
              <a:t>IDS</a:t>
            </a:r>
            <a:r>
              <a:rPr lang="en-US" dirty="0"/>
              <a:t> </a:t>
            </a:r>
            <a:r>
              <a:rPr lang="en-US" dirty="0" smtClean="0"/>
              <a:t>- an </a:t>
            </a:r>
            <a:r>
              <a:rPr lang="en-US" dirty="0"/>
              <a:t>application-aware IDS is capable of using “contextual knowledge” in real time. It can know the version of the operating system or which application is running as well as what vulnerabilities are present in the systems being protected.</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575804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a:t>
            </a:r>
            <a:r>
              <a:rPr lang="en-US" dirty="0" smtClean="0"/>
              <a:t>devices</a:t>
            </a:r>
            <a:endParaRPr lang="en-US" dirty="0"/>
          </a:p>
        </p:txBody>
      </p:sp>
      <p:sp>
        <p:nvSpPr>
          <p:cNvPr id="3" name="Content Placeholder 2"/>
          <p:cNvSpPr>
            <a:spLocks noGrp="1"/>
          </p:cNvSpPr>
          <p:nvPr>
            <p:ph idx="1"/>
          </p:nvPr>
        </p:nvSpPr>
        <p:spPr/>
        <p:txBody>
          <a:bodyPr>
            <a:normAutofit/>
          </a:bodyPr>
          <a:lstStyle/>
          <a:p>
            <a:r>
              <a:rPr lang="en-US" sz="2400" dirty="0"/>
              <a:t>A </a:t>
            </a:r>
            <a:r>
              <a:rPr lang="en-US" sz="2400" b="1" dirty="0"/>
              <a:t>network intrusion prevention system (NIPS)</a:t>
            </a:r>
            <a:r>
              <a:rPr lang="en-US" sz="2400" dirty="0"/>
              <a:t> is similar to a NIDS in that it monitors network traffic to immediately react to block a malicious attack</a:t>
            </a:r>
            <a:r>
              <a:rPr lang="en-US" sz="2400" dirty="0" smtClean="0"/>
              <a:t>.</a:t>
            </a:r>
          </a:p>
          <a:p>
            <a:r>
              <a:rPr lang="en-US" sz="2400" b="1" dirty="0" smtClean="0"/>
              <a:t>Unified </a:t>
            </a:r>
            <a:r>
              <a:rPr lang="en-US" sz="2400" b="1" dirty="0"/>
              <a:t>Threat Management (UTM) Security Appliances</a:t>
            </a:r>
            <a:r>
              <a:rPr lang="en-US" sz="2400" dirty="0"/>
              <a:t> Because different types of network security hardware—firewalls, Internet content filters, web security gateways, etc.—each provide a different defense, a network may require multiple devices for comprehensive protection. This can make it cumbersome to manage all of these devices. An alternative is an integrated device that combines several security functions, called a </a:t>
            </a:r>
            <a:r>
              <a:rPr lang="en-US" sz="2400" b="1" dirty="0"/>
              <a:t>Unified Threat Management (UTM)</a:t>
            </a:r>
            <a:r>
              <a:rPr lang="en-US" sz="2400" dirty="0"/>
              <a:t> security </a:t>
            </a:r>
            <a:r>
              <a:rPr lang="en-US" sz="2400" dirty="0" smtClean="0"/>
              <a:t>product.</a:t>
            </a:r>
          </a:p>
          <a:p>
            <a:endParaRPr lang="en-US" sz="2400" dirty="0"/>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99142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a:t>
            </a:r>
            <a:r>
              <a:rPr lang="en-US" dirty="0" smtClean="0"/>
              <a:t>technologies</a:t>
            </a:r>
            <a:endParaRPr lang="en-US" dirty="0"/>
          </a:p>
        </p:txBody>
      </p:sp>
      <p:sp>
        <p:nvSpPr>
          <p:cNvPr id="3" name="Content Placeholder 2"/>
          <p:cNvSpPr>
            <a:spLocks noGrp="1"/>
          </p:cNvSpPr>
          <p:nvPr>
            <p:ph idx="1"/>
          </p:nvPr>
        </p:nvSpPr>
        <p:spPr>
          <a:xfrm>
            <a:off x="838200" y="1825625"/>
            <a:ext cx="9352722" cy="2481332"/>
          </a:xfrm>
        </p:spPr>
        <p:txBody>
          <a:bodyPr>
            <a:normAutofit/>
          </a:bodyPr>
          <a:lstStyle/>
          <a:p>
            <a:r>
              <a:rPr lang="en-US" sz="2400" dirty="0" smtClean="0"/>
              <a:t>Network Address Translation (NAT) – it replaces </a:t>
            </a:r>
            <a:r>
              <a:rPr lang="en-US" sz="2400" dirty="0"/>
              <a:t>a private IP address with a public IP </a:t>
            </a:r>
            <a:r>
              <a:rPr lang="en-US" sz="2400" dirty="0" smtClean="0"/>
              <a:t>address. Original idea was to conserve IPv4 addresses.</a:t>
            </a:r>
          </a:p>
          <a:p>
            <a:r>
              <a:rPr lang="en-US" sz="2400" dirty="0" smtClean="0"/>
              <a:t>NAT </a:t>
            </a:r>
            <a:r>
              <a:rPr lang="en-US" sz="2400" dirty="0"/>
              <a:t>provides is masking the IP addresses of internal devices</a:t>
            </a:r>
            <a:r>
              <a:rPr lang="en-US" sz="2400" dirty="0" smtClean="0"/>
              <a:t>.</a:t>
            </a:r>
          </a:p>
          <a:p>
            <a:r>
              <a:rPr lang="en-US" sz="2400" dirty="0"/>
              <a:t>An attacker who captures the packet on the Internet cannot determine the actual IP address of the sender. Without that address, it is more difficult to identify and attack a computer.</a:t>
            </a:r>
            <a:endParaRPr lang="en-US" sz="2400" dirty="0" smtClean="0"/>
          </a:p>
          <a:p>
            <a:endParaRPr lang="en-US" sz="2400" dirty="0"/>
          </a:p>
        </p:txBody>
      </p:sp>
      <p:pic>
        <p:nvPicPr>
          <p:cNvPr id="4" name="Picture 3"/>
          <p:cNvPicPr>
            <a:picLocks noChangeAspect="1"/>
          </p:cNvPicPr>
          <p:nvPr/>
        </p:nvPicPr>
        <p:blipFill>
          <a:blip r:embed="rId2"/>
          <a:stretch>
            <a:fillRect/>
          </a:stretch>
        </p:blipFill>
        <p:spPr>
          <a:xfrm>
            <a:off x="1350617" y="4306957"/>
            <a:ext cx="9092095" cy="2023724"/>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51111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technologies</a:t>
            </a:r>
          </a:p>
        </p:txBody>
      </p:sp>
      <p:sp>
        <p:nvSpPr>
          <p:cNvPr id="3" name="Content Placeholder 2"/>
          <p:cNvSpPr>
            <a:spLocks noGrp="1"/>
          </p:cNvSpPr>
          <p:nvPr>
            <p:ph idx="1"/>
          </p:nvPr>
        </p:nvSpPr>
        <p:spPr/>
        <p:txBody>
          <a:bodyPr/>
          <a:lstStyle/>
          <a:p>
            <a:r>
              <a:rPr lang="en-US" dirty="0" smtClean="0"/>
              <a:t>Network Access Control (NAC) - examines </a:t>
            </a:r>
            <a:r>
              <a:rPr lang="en-US" dirty="0"/>
              <a:t>the current state of a system or network device before it is allowed to connect to the network. Any device that does not meet a specified set of criteria, such as having the most current antivirus signature or the software firewall properly enabled, is allowed to connect only to a “quarantine” network where the security deficiencies are corrected. </a:t>
            </a:r>
          </a:p>
        </p:txBody>
      </p:sp>
      <p:sp>
        <p:nvSpPr>
          <p:cNvPr id="4" name="Slide Number Placeholder 3"/>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35027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41048" y="0"/>
            <a:ext cx="6272795" cy="6509504"/>
          </a:xfrm>
          <a:prstGeom prst="rect">
            <a:avLst/>
          </a:prstGeom>
        </p:spPr>
      </p:pic>
      <p:sp>
        <p:nvSpPr>
          <p:cNvPr id="5" name="TextBox 4"/>
          <p:cNvSpPr txBox="1"/>
          <p:nvPr/>
        </p:nvSpPr>
        <p:spPr>
          <a:xfrm>
            <a:off x="7911548" y="5897218"/>
            <a:ext cx="3494355" cy="369332"/>
          </a:xfrm>
          <a:prstGeom prst="rect">
            <a:avLst/>
          </a:prstGeom>
          <a:noFill/>
        </p:spPr>
        <p:txBody>
          <a:bodyPr wrap="none" rtlCol="0">
            <a:spAutoFit/>
          </a:bodyPr>
          <a:lstStyle/>
          <a:p>
            <a:r>
              <a:rPr lang="en-US" dirty="0" smtClean="0"/>
              <a:t>Network Access Control framework</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82617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technologies</a:t>
            </a:r>
          </a:p>
        </p:txBody>
      </p:sp>
      <p:sp>
        <p:nvSpPr>
          <p:cNvPr id="3" name="Content Placeholder 2"/>
          <p:cNvSpPr>
            <a:spLocks noGrp="1"/>
          </p:cNvSpPr>
          <p:nvPr>
            <p:ph idx="1"/>
          </p:nvPr>
        </p:nvSpPr>
        <p:spPr/>
        <p:txBody>
          <a:bodyPr/>
          <a:lstStyle/>
          <a:p>
            <a:r>
              <a:rPr lang="en-US" dirty="0" smtClean="0"/>
              <a:t>Demilitarized Zone (DMZ) – it functions </a:t>
            </a:r>
            <a:r>
              <a:rPr lang="en-US" dirty="0"/>
              <a:t>as a separate network that rests outside the secure network perimeter: untrusted outside users can access the DMZ but cannot enter the secure network</a:t>
            </a:r>
            <a:r>
              <a:rPr lang="en-US" dirty="0" smtClean="0"/>
              <a:t>.</a:t>
            </a:r>
          </a:p>
          <a:p>
            <a:r>
              <a:rPr lang="en-US" dirty="0"/>
              <a:t>In order to allow untrusted outside users access to resources such as web servers, most networks employ a </a:t>
            </a:r>
            <a:r>
              <a:rPr lang="en-US" dirty="0" smtClean="0"/>
              <a:t>DMZ.</a:t>
            </a:r>
            <a:r>
              <a:rPr lang="en-US" dirty="0"/>
              <a:t> </a:t>
            </a:r>
          </a:p>
        </p:txBody>
      </p:sp>
      <p:sp>
        <p:nvSpPr>
          <p:cNvPr id="4" name="Slide Number Placeholder 3"/>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2008791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9087" y="455543"/>
            <a:ext cx="7874000" cy="5867400"/>
          </a:xfrm>
          <a:prstGeom prst="rect">
            <a:avLst/>
          </a:prstGeom>
        </p:spPr>
      </p:pic>
      <p:sp>
        <p:nvSpPr>
          <p:cNvPr id="5" name="TextBox 4"/>
          <p:cNvSpPr txBox="1"/>
          <p:nvPr/>
        </p:nvSpPr>
        <p:spPr>
          <a:xfrm>
            <a:off x="556591" y="3525078"/>
            <a:ext cx="2260491" cy="369332"/>
          </a:xfrm>
          <a:prstGeom prst="rect">
            <a:avLst/>
          </a:prstGeom>
          <a:noFill/>
        </p:spPr>
        <p:txBody>
          <a:bodyPr wrap="none" rtlCol="0">
            <a:spAutoFit/>
          </a:bodyPr>
          <a:lstStyle/>
          <a:p>
            <a:r>
              <a:rPr lang="en-US" dirty="0" smtClean="0"/>
              <a:t>DMZ with one firewall</a:t>
            </a:r>
            <a:endParaRPr lang="en-US" dirty="0"/>
          </a:p>
        </p:txBody>
      </p:sp>
      <p:sp>
        <p:nvSpPr>
          <p:cNvPr id="6" name="TextBox 5"/>
          <p:cNvSpPr txBox="1"/>
          <p:nvPr/>
        </p:nvSpPr>
        <p:spPr>
          <a:xfrm>
            <a:off x="7235687" y="2517913"/>
            <a:ext cx="2183803" cy="369332"/>
          </a:xfrm>
          <a:prstGeom prst="rect">
            <a:avLst/>
          </a:prstGeom>
          <a:noFill/>
        </p:spPr>
        <p:txBody>
          <a:bodyPr wrap="none" rtlCol="0">
            <a:spAutoFit/>
          </a:bodyPr>
          <a:lstStyle/>
          <a:p>
            <a:r>
              <a:rPr lang="en-US" smtClean="0"/>
              <a:t>Single point of failure</a:t>
            </a:r>
            <a:endParaRPr lang="en-US"/>
          </a:p>
        </p:txBody>
      </p:sp>
      <p:sp>
        <p:nvSpPr>
          <p:cNvPr id="2" name="Slide Number Placeholder 1"/>
          <p:cNvSpPr>
            <a:spLocks noGrp="1"/>
          </p:cNvSpPr>
          <p:nvPr>
            <p:ph type="sldNum" sz="quarter" idx="12"/>
          </p:nvPr>
        </p:nvSpPr>
        <p:spPr/>
        <p:txBody>
          <a:bodyPr/>
          <a:lstStyle/>
          <a:p>
            <a:fld id="{2147A394-642B-2B49-8619-699A6DD0CBD3}" type="slidenum">
              <a:rPr lang="en-US" smtClean="0"/>
              <a:t>18</a:t>
            </a:fld>
            <a:endParaRPr lang="en-US"/>
          </a:p>
        </p:txBody>
      </p:sp>
    </p:spTree>
    <p:extLst>
      <p:ext uri="{BB962C8B-B14F-4D97-AF65-F5344CB8AC3E}">
        <p14:creationId xmlns:p14="http://schemas.microsoft.com/office/powerpoint/2010/main" val="1162342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59000" y="482600"/>
            <a:ext cx="7874000" cy="5892800"/>
          </a:xfrm>
          <a:prstGeom prst="rect">
            <a:avLst/>
          </a:prstGeom>
        </p:spPr>
      </p:pic>
      <p:sp>
        <p:nvSpPr>
          <p:cNvPr id="5" name="TextBox 4"/>
          <p:cNvSpPr txBox="1"/>
          <p:nvPr/>
        </p:nvSpPr>
        <p:spPr>
          <a:xfrm>
            <a:off x="556591" y="3525078"/>
            <a:ext cx="2353016" cy="369332"/>
          </a:xfrm>
          <a:prstGeom prst="rect">
            <a:avLst/>
          </a:prstGeom>
          <a:noFill/>
        </p:spPr>
        <p:txBody>
          <a:bodyPr wrap="none" rtlCol="0">
            <a:spAutoFit/>
          </a:bodyPr>
          <a:lstStyle/>
          <a:p>
            <a:r>
              <a:rPr lang="en-US" dirty="0" smtClean="0"/>
              <a:t>DMZ with two firewalls</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19</a:t>
            </a:fld>
            <a:endParaRPr lang="en-US"/>
          </a:p>
        </p:txBody>
      </p:sp>
    </p:spTree>
    <p:extLst>
      <p:ext uri="{BB962C8B-B14F-4D97-AF65-F5344CB8AC3E}">
        <p14:creationId xmlns:p14="http://schemas.microsoft.com/office/powerpoint/2010/main" val="1982858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List the different types of network security devices and how they can be used</a:t>
            </a:r>
          </a:p>
          <a:p>
            <a:r>
              <a:rPr lang="en-US" dirty="0"/>
              <a:t>Explain how network technologies can enhance security</a:t>
            </a:r>
          </a:p>
          <a:p>
            <a:r>
              <a:rPr lang="en-US" dirty="0"/>
              <a:t>Describe secure network design elements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1209721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technologies</a:t>
            </a:r>
          </a:p>
        </p:txBody>
      </p:sp>
      <p:sp>
        <p:nvSpPr>
          <p:cNvPr id="3" name="Content Placeholder 2"/>
          <p:cNvSpPr>
            <a:spLocks noGrp="1"/>
          </p:cNvSpPr>
          <p:nvPr>
            <p:ph idx="1"/>
          </p:nvPr>
        </p:nvSpPr>
        <p:spPr/>
        <p:txBody>
          <a:bodyPr/>
          <a:lstStyle/>
          <a:p>
            <a:r>
              <a:rPr lang="en-US" dirty="0" err="1" smtClean="0"/>
              <a:t>Subnetting</a:t>
            </a:r>
            <a:r>
              <a:rPr lang="en-US" dirty="0" smtClean="0"/>
              <a:t> - </a:t>
            </a:r>
            <a:r>
              <a:rPr lang="en-US" dirty="0"/>
              <a:t>Subnets also can improve network security. Security is enhanced by </a:t>
            </a:r>
            <a:r>
              <a:rPr lang="en-US" dirty="0" err="1"/>
              <a:t>subnetting</a:t>
            </a:r>
            <a:r>
              <a:rPr lang="en-US" dirty="0"/>
              <a:t> a single network into multiple smaller subnets in order to isolate groups of hosts. Networks can be sub-netted so that each department, remote office, campus building, floor in a building, or group of users can have its own </a:t>
            </a:r>
            <a:r>
              <a:rPr lang="en-US" dirty="0" err="1"/>
              <a:t>subnetwork</a:t>
            </a:r>
            <a:r>
              <a:rPr lang="en-US" dirty="0"/>
              <a:t>. </a:t>
            </a:r>
          </a:p>
        </p:txBody>
      </p:sp>
      <p:sp>
        <p:nvSpPr>
          <p:cNvPr id="4" name="Slide Number Placeholder 3"/>
          <p:cNvSpPr>
            <a:spLocks noGrp="1"/>
          </p:cNvSpPr>
          <p:nvPr>
            <p:ph type="sldNum" sz="quarter" idx="12"/>
          </p:nvPr>
        </p:nvSpPr>
        <p:spPr/>
        <p:txBody>
          <a:bodyPr/>
          <a:lstStyle/>
          <a:p>
            <a:fld id="{2147A394-642B-2B49-8619-699A6DD0CBD3}" type="slidenum">
              <a:rPr lang="en-US" smtClean="0"/>
              <a:t>20</a:t>
            </a:fld>
            <a:endParaRPr lang="en-US"/>
          </a:p>
        </p:txBody>
      </p:sp>
    </p:spTree>
    <p:extLst>
      <p:ext uri="{BB962C8B-B14F-4D97-AF65-F5344CB8AC3E}">
        <p14:creationId xmlns:p14="http://schemas.microsoft.com/office/powerpoint/2010/main" val="1255524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2163" y="701225"/>
            <a:ext cx="10437134" cy="4427365"/>
          </a:xfrm>
          <a:prstGeom prst="rect">
            <a:avLst/>
          </a:prstGeom>
        </p:spPr>
      </p:pic>
      <p:sp>
        <p:nvSpPr>
          <p:cNvPr id="5" name="TextBox 4"/>
          <p:cNvSpPr txBox="1"/>
          <p:nvPr/>
        </p:nvSpPr>
        <p:spPr>
          <a:xfrm>
            <a:off x="4665666" y="5406886"/>
            <a:ext cx="2570127" cy="369332"/>
          </a:xfrm>
          <a:prstGeom prst="rect">
            <a:avLst/>
          </a:prstGeom>
          <a:noFill/>
        </p:spPr>
        <p:txBody>
          <a:bodyPr wrap="none" rtlCol="0">
            <a:spAutoFit/>
          </a:bodyPr>
          <a:lstStyle/>
          <a:p>
            <a:r>
              <a:rPr lang="en-US" dirty="0" smtClean="0"/>
              <a:t>Advantages of </a:t>
            </a:r>
            <a:r>
              <a:rPr lang="en-US" dirty="0" err="1" smtClean="0"/>
              <a:t>subnetting</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21</a:t>
            </a:fld>
            <a:endParaRPr lang="en-US"/>
          </a:p>
        </p:txBody>
      </p:sp>
    </p:spTree>
    <p:extLst>
      <p:ext uri="{BB962C8B-B14F-4D97-AF65-F5344CB8AC3E}">
        <p14:creationId xmlns:p14="http://schemas.microsoft.com/office/powerpoint/2010/main" val="43434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technologies</a:t>
            </a:r>
          </a:p>
        </p:txBody>
      </p:sp>
      <p:sp>
        <p:nvSpPr>
          <p:cNvPr id="3" name="Content Placeholder 2"/>
          <p:cNvSpPr>
            <a:spLocks noGrp="1"/>
          </p:cNvSpPr>
          <p:nvPr>
            <p:ph idx="1"/>
          </p:nvPr>
        </p:nvSpPr>
        <p:spPr/>
        <p:txBody>
          <a:bodyPr>
            <a:normAutofit/>
          </a:bodyPr>
          <a:lstStyle/>
          <a:p>
            <a:r>
              <a:rPr lang="en-US" sz="2400" dirty="0" smtClean="0"/>
              <a:t>Virtual LANs (VLANs) - </a:t>
            </a:r>
            <a:r>
              <a:rPr lang="en-US" sz="2400" dirty="0"/>
              <a:t>Networks are usually segmented by using switches to divide the network into a hierarchy</a:t>
            </a:r>
            <a:r>
              <a:rPr lang="en-US" sz="2400" dirty="0" smtClean="0"/>
              <a:t>. </a:t>
            </a:r>
            <a:r>
              <a:rPr lang="en-US" sz="2400" dirty="0"/>
              <a:t>A VLAN allows scattered users to be logically grouped together even though they may be physically attached to different switches. </a:t>
            </a:r>
            <a:endParaRPr lang="en-US" sz="2400" dirty="0" smtClean="0"/>
          </a:p>
          <a:p>
            <a:r>
              <a:rPr lang="en-US" sz="2400" dirty="0" smtClean="0"/>
              <a:t>Remote Access - refers </a:t>
            </a:r>
            <a:r>
              <a:rPr lang="en-US" sz="2400" dirty="0"/>
              <a:t>to any combination of hardware and software that enables remote users to access a local internal network</a:t>
            </a:r>
            <a:r>
              <a:rPr lang="en-US" sz="2400" dirty="0" smtClean="0"/>
              <a:t>. </a:t>
            </a:r>
            <a:r>
              <a:rPr lang="en-US" sz="2400" dirty="0"/>
              <a:t> </a:t>
            </a:r>
          </a:p>
        </p:txBody>
      </p:sp>
      <p:sp>
        <p:nvSpPr>
          <p:cNvPr id="4" name="Slide Number Placeholder 3"/>
          <p:cNvSpPr>
            <a:spLocks noGrp="1"/>
          </p:cNvSpPr>
          <p:nvPr>
            <p:ph type="sldNum" sz="quarter" idx="12"/>
          </p:nvPr>
        </p:nvSpPr>
        <p:spPr/>
        <p:txBody>
          <a:bodyPr/>
          <a:lstStyle/>
          <a:p>
            <a:fld id="{2147A394-642B-2B49-8619-699A6DD0CBD3}" type="slidenum">
              <a:rPr lang="en-US" smtClean="0"/>
              <a:t>22</a:t>
            </a:fld>
            <a:endParaRPr lang="en-US"/>
          </a:p>
        </p:txBody>
      </p:sp>
    </p:spTree>
    <p:extLst>
      <p:ext uri="{BB962C8B-B14F-4D97-AF65-F5344CB8AC3E}">
        <p14:creationId xmlns:p14="http://schemas.microsoft.com/office/powerpoint/2010/main" val="70203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Standard network security devices can be used to provide a degree of network security.</a:t>
            </a:r>
          </a:p>
          <a:p>
            <a:r>
              <a:rPr lang="en-US" dirty="0" smtClean="0"/>
              <a:t>Hardware devices that are specifically designed for security can give a much higher level of protection.</a:t>
            </a:r>
          </a:p>
          <a:p>
            <a:r>
              <a:rPr lang="en-US" dirty="0" smtClean="0"/>
              <a:t>Network technologies also can help secure a network such as NAT, NAC.</a:t>
            </a:r>
          </a:p>
          <a:p>
            <a:r>
              <a:rPr lang="en-US" dirty="0" smtClean="0"/>
              <a:t>Several methods such as DMZ, VLAN can be used to design a secure network.</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23</a:t>
            </a:fld>
            <a:endParaRPr lang="en-US"/>
          </a:p>
        </p:txBody>
      </p:sp>
    </p:spTree>
    <p:extLst>
      <p:ext uri="{BB962C8B-B14F-4D97-AF65-F5344CB8AC3E}">
        <p14:creationId xmlns:p14="http://schemas.microsoft.com/office/powerpoint/2010/main" val="84463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pic>
        <p:nvPicPr>
          <p:cNvPr id="4" name="Content Placeholder 3"/>
          <p:cNvPicPr>
            <a:picLocks noGrp="1" noChangeAspect="1"/>
          </p:cNvPicPr>
          <p:nvPr>
            <p:ph idx="1"/>
          </p:nvPr>
        </p:nvPicPr>
        <p:blipFill>
          <a:blip r:embed="rId2"/>
          <a:stretch>
            <a:fillRect/>
          </a:stretch>
        </p:blipFill>
        <p:spPr>
          <a:xfrm>
            <a:off x="1169275" y="1388304"/>
            <a:ext cx="5986899" cy="5262678"/>
          </a:xfrm>
          <a:prstGeom prst="rect">
            <a:avLst/>
          </a:prstGeom>
        </p:spPr>
      </p:pic>
      <p:sp>
        <p:nvSpPr>
          <p:cNvPr id="5" name="TextBox 4"/>
          <p:cNvSpPr txBox="1"/>
          <p:nvPr/>
        </p:nvSpPr>
        <p:spPr>
          <a:xfrm>
            <a:off x="7487249" y="2438399"/>
            <a:ext cx="3697586" cy="1477328"/>
          </a:xfrm>
          <a:prstGeom prst="rect">
            <a:avLst/>
          </a:prstGeom>
          <a:noFill/>
        </p:spPr>
        <p:txBody>
          <a:bodyPr wrap="square" rtlCol="0">
            <a:spAutoFit/>
          </a:bodyPr>
          <a:lstStyle/>
          <a:p>
            <a:r>
              <a:rPr lang="en-US" dirty="0"/>
              <a:t>Standard network devices can be classified by the OSI layer at which they function. These devices include switches, routers, load balancers, and proxies.</a:t>
            </a:r>
          </a:p>
        </p:txBody>
      </p:sp>
      <p:sp>
        <p:nvSpPr>
          <p:cNvPr id="3" name="Slide Number Placeholder 2"/>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155766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through network devices</a:t>
            </a:r>
            <a:endParaRPr lang="en-US" dirty="0"/>
          </a:p>
        </p:txBody>
      </p:sp>
      <p:sp>
        <p:nvSpPr>
          <p:cNvPr id="3" name="Content Placeholder 2"/>
          <p:cNvSpPr>
            <a:spLocks noGrp="1"/>
          </p:cNvSpPr>
          <p:nvPr>
            <p:ph idx="1"/>
          </p:nvPr>
        </p:nvSpPr>
        <p:spPr>
          <a:xfrm>
            <a:off x="838199" y="1825625"/>
            <a:ext cx="8981661" cy="1381401"/>
          </a:xfrm>
        </p:spPr>
        <p:txBody>
          <a:bodyPr/>
          <a:lstStyle/>
          <a:p>
            <a:r>
              <a:rPr lang="en-US" dirty="0" smtClean="0"/>
              <a:t>Standard Network Devices</a:t>
            </a:r>
          </a:p>
          <a:p>
            <a:pPr lvl="1"/>
            <a:r>
              <a:rPr lang="en-US" dirty="0" smtClean="0"/>
              <a:t>Switches – Port mirroring and network tap</a:t>
            </a:r>
            <a:endParaRPr lang="en-US" dirty="0"/>
          </a:p>
        </p:txBody>
      </p:sp>
      <p:pic>
        <p:nvPicPr>
          <p:cNvPr id="4" name="Picture 3"/>
          <p:cNvPicPr>
            <a:picLocks noChangeAspect="1"/>
          </p:cNvPicPr>
          <p:nvPr/>
        </p:nvPicPr>
        <p:blipFill>
          <a:blip r:embed="rId2"/>
          <a:stretch>
            <a:fillRect/>
          </a:stretch>
        </p:blipFill>
        <p:spPr>
          <a:xfrm>
            <a:off x="7267674" y="3016183"/>
            <a:ext cx="4536700" cy="3183007"/>
          </a:xfrm>
          <a:prstGeom prst="rect">
            <a:avLst/>
          </a:prstGeom>
        </p:spPr>
      </p:pic>
      <p:pic>
        <p:nvPicPr>
          <p:cNvPr id="5" name="Picture 4"/>
          <p:cNvPicPr>
            <a:picLocks noChangeAspect="1"/>
          </p:cNvPicPr>
          <p:nvPr/>
        </p:nvPicPr>
        <p:blipFill>
          <a:blip r:embed="rId3"/>
          <a:stretch>
            <a:fillRect/>
          </a:stretch>
        </p:blipFill>
        <p:spPr>
          <a:xfrm>
            <a:off x="466921" y="3016183"/>
            <a:ext cx="4674922" cy="3370468"/>
          </a:xfrm>
          <a:prstGeom prst="rect">
            <a:avLst/>
          </a:prstGeom>
        </p:spPr>
      </p:pic>
      <p:sp>
        <p:nvSpPr>
          <p:cNvPr id="6" name="TextBox 5"/>
          <p:cNvSpPr txBox="1"/>
          <p:nvPr/>
        </p:nvSpPr>
        <p:spPr>
          <a:xfrm>
            <a:off x="466921" y="6344237"/>
            <a:ext cx="1510029" cy="369332"/>
          </a:xfrm>
          <a:prstGeom prst="rect">
            <a:avLst/>
          </a:prstGeom>
          <a:noFill/>
        </p:spPr>
        <p:txBody>
          <a:bodyPr wrap="none" rtlCol="0">
            <a:spAutoFit/>
          </a:bodyPr>
          <a:lstStyle/>
          <a:p>
            <a:r>
              <a:rPr lang="en-US" smtClean="0"/>
              <a:t>Port mirroring</a:t>
            </a:r>
            <a:endParaRPr lang="en-US"/>
          </a:p>
        </p:txBody>
      </p:sp>
      <p:sp>
        <p:nvSpPr>
          <p:cNvPr id="7" name="TextBox 6"/>
          <p:cNvSpPr txBox="1"/>
          <p:nvPr/>
        </p:nvSpPr>
        <p:spPr>
          <a:xfrm>
            <a:off x="8859172" y="6371638"/>
            <a:ext cx="1353704" cy="369332"/>
          </a:xfrm>
          <a:prstGeom prst="rect">
            <a:avLst/>
          </a:prstGeom>
          <a:noFill/>
        </p:spPr>
        <p:txBody>
          <a:bodyPr wrap="none" rtlCol="0">
            <a:spAutoFit/>
          </a:bodyPr>
          <a:lstStyle/>
          <a:p>
            <a:r>
              <a:rPr lang="en-US" dirty="0" smtClean="0"/>
              <a:t>Network tap</a:t>
            </a:r>
            <a:endParaRPr lang="en-US" dirty="0"/>
          </a:p>
        </p:txBody>
      </p:sp>
      <p:sp>
        <p:nvSpPr>
          <p:cNvPr id="8" name="Slide Number Placeholder 7"/>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1852132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pic>
        <p:nvPicPr>
          <p:cNvPr id="4" name="Picture 3"/>
          <p:cNvPicPr>
            <a:picLocks noChangeAspect="1"/>
          </p:cNvPicPr>
          <p:nvPr/>
        </p:nvPicPr>
        <p:blipFill>
          <a:blip r:embed="rId2"/>
          <a:stretch>
            <a:fillRect/>
          </a:stretch>
        </p:blipFill>
        <p:spPr>
          <a:xfrm>
            <a:off x="939800" y="1690687"/>
            <a:ext cx="8986078" cy="4478545"/>
          </a:xfrm>
          <a:prstGeom prst="rect">
            <a:avLst/>
          </a:prstGeom>
        </p:spPr>
      </p:pic>
      <p:sp>
        <p:nvSpPr>
          <p:cNvPr id="5" name="TextBox 4"/>
          <p:cNvSpPr txBox="1"/>
          <p:nvPr/>
        </p:nvSpPr>
        <p:spPr>
          <a:xfrm>
            <a:off x="4347478" y="6169232"/>
            <a:ext cx="2170722" cy="369332"/>
          </a:xfrm>
          <a:prstGeom prst="rect">
            <a:avLst/>
          </a:prstGeom>
          <a:noFill/>
        </p:spPr>
        <p:txBody>
          <a:bodyPr wrap="none" rtlCol="0">
            <a:spAutoFit/>
          </a:bodyPr>
          <a:lstStyle/>
          <a:p>
            <a:r>
              <a:rPr lang="en-US" dirty="0" smtClean="0"/>
              <a:t>Protecting the switch</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101645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p:txBody>
          <a:bodyPr>
            <a:normAutofit lnSpcReduction="10000"/>
          </a:bodyPr>
          <a:lstStyle/>
          <a:p>
            <a:r>
              <a:rPr lang="en-US" dirty="0" smtClean="0"/>
              <a:t>Routers – can be set to disallow IP-directed broadcasts or incoming packets that have invalid addresses. Can also be set as a firewall.</a:t>
            </a:r>
          </a:p>
          <a:p>
            <a:r>
              <a:rPr lang="en-US" dirty="0" smtClean="0"/>
              <a:t>Load balancers </a:t>
            </a:r>
          </a:p>
          <a:p>
            <a:pPr lvl="1"/>
            <a:r>
              <a:rPr lang="en-US" dirty="0" smtClean="0"/>
              <a:t>A </a:t>
            </a:r>
            <a:r>
              <a:rPr lang="en-US" dirty="0"/>
              <a:t>technology that can help to evenly distribute work across a network. </a:t>
            </a:r>
            <a:endParaRPr lang="en-US" dirty="0" smtClean="0"/>
          </a:p>
          <a:p>
            <a:pPr lvl="1"/>
            <a:r>
              <a:rPr lang="en-US" dirty="0"/>
              <a:t>Because load balancers generally are located between routers and servers, they can detect and stop attacks directed at a server or application</a:t>
            </a:r>
            <a:r>
              <a:rPr lang="en-US" dirty="0" smtClean="0"/>
              <a:t>.</a:t>
            </a:r>
          </a:p>
          <a:p>
            <a:r>
              <a:rPr lang="en-US" dirty="0" smtClean="0"/>
              <a:t>Proxies</a:t>
            </a:r>
          </a:p>
          <a:p>
            <a:pPr lvl="1"/>
            <a:r>
              <a:rPr lang="en-US" dirty="0" smtClean="0"/>
              <a:t>Devices </a:t>
            </a:r>
            <a:r>
              <a:rPr lang="en-US" dirty="0"/>
              <a:t>act as substitutes on behalf of the primary </a:t>
            </a:r>
            <a:r>
              <a:rPr lang="en-US" dirty="0" smtClean="0"/>
              <a:t>device</a:t>
            </a:r>
          </a:p>
          <a:p>
            <a:pPr lvl="1"/>
            <a:r>
              <a:rPr lang="en-US" dirty="0" smtClean="0"/>
              <a:t>A proxy </a:t>
            </a:r>
            <a:r>
              <a:rPr lang="en-US" dirty="0"/>
              <a:t>server is a computer or an application program that intercepts user requests from the internal secure network and then processes that request on behalf of the user.</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34102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a:xfrm>
            <a:off x="838200" y="1825625"/>
            <a:ext cx="4926496" cy="4351338"/>
          </a:xfrm>
        </p:spPr>
        <p:txBody>
          <a:bodyPr>
            <a:normAutofit fontScale="92500" lnSpcReduction="10000"/>
          </a:bodyPr>
          <a:lstStyle/>
          <a:p>
            <a:r>
              <a:rPr lang="en-US" dirty="0" smtClean="0"/>
              <a:t>Increased speed – Use cache</a:t>
            </a:r>
          </a:p>
          <a:p>
            <a:r>
              <a:rPr lang="en-US" dirty="0" smtClean="0"/>
              <a:t>Reduced costs – Reduce the amount of bandwidth usage because of the cache</a:t>
            </a:r>
          </a:p>
          <a:p>
            <a:r>
              <a:rPr lang="en-US" dirty="0" smtClean="0"/>
              <a:t>Improved management – Can block specific webpages</a:t>
            </a:r>
          </a:p>
          <a:p>
            <a:r>
              <a:rPr lang="en-US" dirty="0" smtClean="0"/>
              <a:t>Stronger security – Act as an intermediate device. Protect </a:t>
            </a:r>
            <a:r>
              <a:rPr lang="en-US" dirty="0"/>
              <a:t>clients from malware by intercepting it before it reaches the </a:t>
            </a:r>
            <a:r>
              <a:rPr lang="en-US" dirty="0" smtClean="0"/>
              <a:t>client. Can also hide IP address of client systems.</a:t>
            </a:r>
            <a:endParaRPr lang="en-US" dirty="0"/>
          </a:p>
        </p:txBody>
      </p:sp>
      <p:pic>
        <p:nvPicPr>
          <p:cNvPr id="4" name="Picture 3"/>
          <p:cNvPicPr>
            <a:picLocks noChangeAspect="1"/>
          </p:cNvPicPr>
          <p:nvPr/>
        </p:nvPicPr>
        <p:blipFill>
          <a:blip r:embed="rId2"/>
          <a:stretch>
            <a:fillRect/>
          </a:stretch>
        </p:blipFill>
        <p:spPr>
          <a:xfrm>
            <a:off x="6934893" y="1321042"/>
            <a:ext cx="4882932" cy="5360504"/>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2128384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a:xfrm>
            <a:off x="838200" y="1825625"/>
            <a:ext cx="9710530" cy="4351338"/>
          </a:xfrm>
        </p:spPr>
        <p:txBody>
          <a:bodyPr/>
          <a:lstStyle/>
          <a:p>
            <a:r>
              <a:rPr lang="en-US" dirty="0" smtClean="0"/>
              <a:t>Network firewalls</a:t>
            </a:r>
          </a:p>
          <a:p>
            <a:pPr lvl="1"/>
            <a:r>
              <a:rPr lang="en-US" dirty="0" smtClean="0"/>
              <a:t>Rule-based firewalls like source address, destination address, ports, protocols</a:t>
            </a:r>
          </a:p>
          <a:p>
            <a:pPr lvl="1"/>
            <a:r>
              <a:rPr lang="en-US" dirty="0" smtClean="0"/>
              <a:t>Application-aware firewalls</a:t>
            </a:r>
          </a:p>
          <a:p>
            <a:pPr lvl="1"/>
            <a:r>
              <a:rPr lang="en-US" dirty="0" smtClean="0"/>
              <a:t>Spam filters</a:t>
            </a:r>
          </a:p>
          <a:p>
            <a:pPr lvl="1"/>
            <a:endParaRPr lang="en-US" dirty="0"/>
          </a:p>
        </p:txBody>
      </p:sp>
      <p:pic>
        <p:nvPicPr>
          <p:cNvPr id="5" name="Picture 4"/>
          <p:cNvPicPr>
            <a:picLocks noChangeAspect="1"/>
          </p:cNvPicPr>
          <p:nvPr/>
        </p:nvPicPr>
        <p:blipFill>
          <a:blip r:embed="rId2"/>
          <a:stretch>
            <a:fillRect/>
          </a:stretch>
        </p:blipFill>
        <p:spPr>
          <a:xfrm>
            <a:off x="3997739" y="3488122"/>
            <a:ext cx="7356061" cy="2823778"/>
          </a:xfrm>
          <a:prstGeom prst="rect">
            <a:avLst/>
          </a:prstGeom>
        </p:spPr>
      </p:pic>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127570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through network devices</a:t>
            </a:r>
          </a:p>
        </p:txBody>
      </p:sp>
      <p:sp>
        <p:nvSpPr>
          <p:cNvPr id="3" name="Content Placeholder 2"/>
          <p:cNvSpPr>
            <a:spLocks noGrp="1"/>
          </p:cNvSpPr>
          <p:nvPr>
            <p:ph idx="1"/>
          </p:nvPr>
        </p:nvSpPr>
        <p:spPr/>
        <p:txBody>
          <a:bodyPr>
            <a:normAutofit/>
          </a:bodyPr>
          <a:lstStyle/>
          <a:p>
            <a:r>
              <a:rPr lang="en-US" dirty="0"/>
              <a:t>A virtual private network (VPN) is a technology that enables authorized users to use an unsecured public network, such as the Internet, as if it were a secure private network</a:t>
            </a:r>
            <a:r>
              <a:rPr lang="en-US" dirty="0" smtClean="0"/>
              <a:t>.</a:t>
            </a:r>
          </a:p>
          <a:p>
            <a:r>
              <a:rPr lang="en-US" dirty="0" smtClean="0"/>
              <a:t>Generic Routing Encapsulation (GRE) or IP Security (</a:t>
            </a:r>
            <a:r>
              <a:rPr lang="en-US" dirty="0" err="1" smtClean="0"/>
              <a:t>IPSec</a:t>
            </a:r>
            <a:r>
              <a:rPr lang="en-US" dirty="0" smtClean="0"/>
              <a:t>)</a:t>
            </a:r>
          </a:p>
          <a:p>
            <a:r>
              <a:rPr lang="en-US" dirty="0" smtClean="0"/>
              <a:t>Software based VPN and hardware based VPN</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1674095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965</Words>
  <Application>Microsoft Macintosh PowerPoint</Application>
  <PresentationFormat>Widescreen</PresentationFormat>
  <Paragraphs>110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Network Security Fundamentals</vt:lpstr>
      <vt:lpstr>Objectives</vt:lpstr>
      <vt:lpstr>Security through network devices</vt:lpstr>
      <vt:lpstr>Security through network devices</vt:lpstr>
      <vt:lpstr>Security through network devices</vt:lpstr>
      <vt:lpstr>Security through network devices</vt:lpstr>
      <vt:lpstr>Security through network devices</vt:lpstr>
      <vt:lpstr>Security through network devices</vt:lpstr>
      <vt:lpstr>Security through network devices</vt:lpstr>
      <vt:lpstr>Security through network devices</vt:lpstr>
      <vt:lpstr>Security through network devices</vt:lpstr>
      <vt:lpstr>Security through network devices</vt:lpstr>
      <vt:lpstr>Security through network devices</vt:lpstr>
      <vt:lpstr>Security through network technologies</vt:lpstr>
      <vt:lpstr>Security through network technologies</vt:lpstr>
      <vt:lpstr>PowerPoint Presentation</vt:lpstr>
      <vt:lpstr>Security through network technologies</vt:lpstr>
      <vt:lpstr>PowerPoint Presentation</vt:lpstr>
      <vt:lpstr>PowerPoint Presentation</vt:lpstr>
      <vt:lpstr>Security through network technologies</vt:lpstr>
      <vt:lpstr>PowerPoint Presentation</vt:lpstr>
      <vt:lpstr>Security through network technologies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 Fundamentals</dc:title>
  <dc:creator>Danish Khan</dc:creator>
  <cp:lastModifiedBy>Danish Khan</cp:lastModifiedBy>
  <cp:revision>1</cp:revision>
  <dcterms:created xsi:type="dcterms:W3CDTF">2016-12-12T13:13:33Z</dcterms:created>
  <dcterms:modified xsi:type="dcterms:W3CDTF">2016-12-12T13:13:51Z</dcterms:modified>
</cp:coreProperties>
</file>